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Только в 2016 году на уроке физкультуры погибли 211 школьников! Такую шокирующую статистику обнародовала министр образования. Ольга Васильева И речь идет не о гибели в результате травмы, а о внезапной смерти с виду здоровых детей, которые до этого ни на что не жаловались. Нынешний учебный год вновь начался с трагедий: в сентябре во время физкультуры потерял сознание и впоследствии скончался школьник из Ульяновской области, похожая история случилась и в Красноярском крае. Почему внешне здоровые дети все чаще погибают после элементарных физических нагрузок, есть ли вина в этом родителей и </a:t>
            </a:r>
            <a:r>
              <a:rPr lang="ru-RU" sz="1600" dirty="0" smtClean="0"/>
              <a:t>школы? Оценивая </a:t>
            </a:r>
            <a:r>
              <a:rPr lang="ru-RU" sz="1600" dirty="0" smtClean="0"/>
              <a:t>причины роста детской смертности во время уроков физкультуры, министр образования возложила вину за это на политику защиты персональных данных в стране. «Персональная защита данных к чему привела — у нас нет медицинских карт, мы не знаем, чем болен ребенок", — уточнила Васильева. При этом министр пояснила, что ее ведомство уже договорилась с медиками о том, что школам будут сообщать группу здоровья каждого ученика. Но она будет добиваться того, чтобы педагогов ставили в известность о конкретных диагнозах школьников. Однако медики и учителя видят причины увеличения внезапной детской смертности, в том числе и на уроках физкультуры совсем в других </a:t>
            </a:r>
            <a:r>
              <a:rPr lang="ru-RU" sz="1600" dirty="0" smtClean="0"/>
              <a:t>факторах. </a:t>
            </a:r>
            <a:r>
              <a:rPr lang="ru-RU" sz="1600" dirty="0" smtClean="0"/>
              <a:t> 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Смертность на уроках физкультуры в России бьет </a:t>
            </a:r>
            <a:r>
              <a:rPr lang="ru-RU" dirty="0" smtClean="0"/>
              <a:t>рекорды.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dirty="0" smtClean="0"/>
              <a:t>При </a:t>
            </a:r>
            <a:r>
              <a:rPr lang="ru-RU" sz="1600" dirty="0" smtClean="0"/>
              <a:t>жалобе на недомогание или плохое самочувствие немедленно направить учащегося к </a:t>
            </a:r>
            <a:r>
              <a:rPr lang="ru-RU" sz="1600" dirty="0" smtClean="0"/>
              <a:t>врачу.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1.Учителю</a:t>
            </a:r>
            <a:r>
              <a:rPr lang="ru-RU" sz="1600" dirty="0" smtClean="0"/>
              <a:t>, при несчастном случае с учеником,  </a:t>
            </a:r>
            <a:r>
              <a:rPr lang="ru-RU" sz="1400" dirty="0" smtClean="0"/>
              <a:t> </a:t>
            </a:r>
            <a:r>
              <a:rPr lang="ru-RU" sz="1400" dirty="0" smtClean="0"/>
              <a:t>при порезах, ушибах, вывихах, растяжении, переломах  </a:t>
            </a:r>
            <a:r>
              <a:rPr lang="ru-RU" sz="1600" dirty="0" smtClean="0"/>
              <a:t>  </a:t>
            </a:r>
            <a:r>
              <a:rPr lang="ru-RU" sz="1600" b="1" dirty="0" smtClean="0"/>
              <a:t>срочно</a:t>
            </a:r>
            <a:r>
              <a:rPr lang="ru-RU" sz="1600" dirty="0" smtClean="0"/>
              <a:t> </a:t>
            </a:r>
            <a:r>
              <a:rPr lang="ru-RU" sz="1600" b="1" dirty="0" smtClean="0"/>
              <a:t>принять меры по предотвращению воздействия травмирующих факторов.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2.Оказать </a:t>
            </a:r>
            <a:r>
              <a:rPr lang="ru-RU" sz="1600" dirty="0" smtClean="0"/>
              <a:t>пострадавшему первую помощь до оказания медицинской помощи.</a:t>
            </a:r>
            <a:br>
              <a:rPr lang="ru-RU" sz="1600" dirty="0" smtClean="0"/>
            </a:br>
            <a:r>
              <a:rPr lang="ru-RU" sz="1600" dirty="0" smtClean="0"/>
              <a:t>3. </a:t>
            </a:r>
            <a:r>
              <a:rPr lang="ru-RU" sz="1600" dirty="0" smtClean="0"/>
              <a:t>Вызывать скорую медицинскую помощь, если в этом есть необходимость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b="1" dirty="0" smtClean="0"/>
              <a:t>         Необходимо</a:t>
            </a:r>
            <a:r>
              <a:rPr lang="ru-RU" sz="1600" b="1" dirty="0" smtClean="0"/>
              <a:t> незамедлительно сообщить о происшествии директору школы, а также  социальному педагогу.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4. </a:t>
            </a:r>
            <a:r>
              <a:rPr lang="ru-RU" sz="1600" dirty="0" smtClean="0"/>
              <a:t>Сообщить родителям или законным представителям о случившемся несчастном случае.</a:t>
            </a:r>
            <a:br>
              <a:rPr lang="ru-RU" sz="1600" dirty="0" smtClean="0"/>
            </a:br>
            <a:r>
              <a:rPr lang="ru-RU" sz="1600" dirty="0" smtClean="0"/>
              <a:t>5. </a:t>
            </a:r>
            <a:r>
              <a:rPr lang="ru-RU" sz="1600" dirty="0" smtClean="0"/>
              <a:t>Известить органы управления образованием в письменной форме о происшедшем несчастном случае.</a:t>
            </a:r>
            <a:br>
              <a:rPr lang="ru-RU" sz="1600" dirty="0" smtClean="0"/>
            </a:br>
            <a:r>
              <a:rPr lang="ru-RU" sz="1600" dirty="0" smtClean="0"/>
              <a:t>6. </a:t>
            </a:r>
            <a:r>
              <a:rPr lang="ru-RU" sz="1600" dirty="0" smtClean="0"/>
              <a:t>Принять меры к сохранению обстановки места происшествия до момента расследования, если это не угрожает жизни и здоровью окружающих (пункт 2 Положения).</a:t>
            </a:r>
            <a:br>
              <a:rPr lang="ru-RU" sz="1600" dirty="0" smtClean="0"/>
            </a:br>
            <a:r>
              <a:rPr lang="ru-RU" sz="1600" dirty="0" smtClean="0"/>
              <a:t>   Необходимо руководствоваться тем, что медицинский персонал образовательной организации не имеет права устанавливать диагноз повреждения, полученного пострадавшим. Диагноз повреждения, полученного пострадавшим, устанавливается врачами лечебных учреждений, в том числе и врачами скорой медицинской помощи (статья 13 Федерального закона «Об основах охраны здоровья граждан в Российской Федерации» от 21.11.2011 № 323-ФЗ в редакции Федерального закона от 02.07.2013 № 185-ФЗ).</a:t>
            </a:r>
            <a:br>
              <a:rPr lang="ru-RU" sz="1600" dirty="0" smtClean="0"/>
            </a:br>
            <a:r>
              <a:rPr lang="ru-RU" sz="1600" dirty="0" smtClean="0"/>
              <a:t>    В случае принятия решения образовательной организацией о госпитализации пострадавшего необходимо осуществить сопровождение пострадавшего ребёнка сотрудником образовательной организации и родителями во избежание искажения информации и для уточнения диагноза пострадавшего обучающегося.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учителя при возникновении несчастного случая или травмы ученика в учебное время, на территории школы, во время экскурсии.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Если </a:t>
            </a:r>
            <a:r>
              <a:rPr lang="ru-RU" sz="1400" b="1" dirty="0" smtClean="0"/>
              <a:t>травма зарегистрирована в медицинском учреждении как произошедшая в школе</a:t>
            </a:r>
            <a:r>
              <a:rPr lang="ru-RU" sz="1400" dirty="0" smtClean="0"/>
              <a:t>, то учитель, ученик которого получил травму, обязан в тот же день написать объяснение, в котором необходимо указать подробно обстоятельства получения травмы, вид  травмы, назвать свидетелей, и передать это объяснение комиссии по ОТ для дальнейшего проведения расследования. Если травма не мешает присутствовать на занятиях, необходимо обеспечить присутствие ученика на уроках.</a:t>
            </a:r>
          </a:p>
          <a:p>
            <a:r>
              <a:rPr lang="ru-RU" sz="1400" dirty="0" smtClean="0"/>
              <a:t>Расследование несчастного случая проводится в срок не более пяти рабочих дней. При расследовании проводится обследование места происшествия; организуются фотографирование места происшествия несчастного случая, составление схем, берутся объяснения, опрашиваются обучающийся, получивший травму (при возможности), свидетели, должностные и иные лица; изучаются необходимые документы; устанавливаются обстоятельства и причины несчастного случая, лица, допустившие нарушения законодательства о труде и охране труда, мер безопасности, нормативных правовых актов, технических нормативных правовых актов, локальных нормативных актов, разрабатываются мероприятия по устранению причин несчастного случая.</a:t>
            </a:r>
          </a:p>
          <a:p>
            <a:r>
              <a:rPr lang="ru-RU" sz="1400" dirty="0" smtClean="0"/>
              <a:t>После завершения расследования несчастного случая комиссия по ОТ, оформляет акт о несчастном случае с обучающимся, получившим травму, формы Н-2 в трех экземплярах, в которому прилагаются  объяснения обучающегося, получившего травму, свидетелей, должностных и иных лиц, планами, схемами, фотоснимками и другими документами, характеризующими место, где произошел несчастный случай, указанием допущенных нарушений требований законодательства о труде и охране труда, мер безопасности, нормативных правовых актов, технических нормативных правовых актов, локальных нормативных актов направляется руководителю учреждения образования для рассмотрения и утверждения.</a:t>
            </a:r>
          </a:p>
          <a:p>
            <a:r>
              <a:rPr lang="ru-RU" sz="1400" b="1" dirty="0" smtClean="0"/>
              <a:t>После этого принимаются меры к виновным лицам.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9" y="1514489"/>
          <a:ext cx="5743826" cy="4434790"/>
        </p:xfrm>
        <a:graphic>
          <a:graphicData uri="http://schemas.openxmlformats.org/drawingml/2006/table">
            <a:tbl>
              <a:tblPr/>
              <a:tblGrid>
                <a:gridCol w="1566498"/>
                <a:gridCol w="1637702"/>
                <a:gridCol w="2539626"/>
              </a:tblGrid>
              <a:tr h="422545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1" i="0" dirty="0">
                          <a:latin typeface="Times New Roman"/>
                        </a:rPr>
                        <a:t>Наименование </a:t>
                      </a:r>
                      <a:r>
                        <a:rPr lang="ru-RU" sz="1000" b="0" i="0" dirty="0">
                          <a:latin typeface="Times New Roman"/>
                        </a:rPr>
                        <a:t> </a:t>
                      </a:r>
                      <a:endParaRPr lang="ru-RU" sz="1300" b="0" i="0" dirty="0"/>
                    </a:p>
                    <a:p>
                      <a:pPr algn="ctr" rtl="0" fontAlgn="base"/>
                      <a:r>
                        <a:rPr lang="ru-RU" sz="1000" b="1" i="0" dirty="0">
                          <a:latin typeface="Times New Roman"/>
                        </a:rPr>
                        <a:t>мероприятия.</a:t>
                      </a:r>
                      <a:r>
                        <a:rPr lang="ru-RU" sz="1000" b="0" i="0" dirty="0">
                          <a:latin typeface="Times New Roman"/>
                        </a:rPr>
                        <a:t> </a:t>
                      </a:r>
                      <a:endParaRPr lang="ru-RU" sz="1300" b="0" i="0" dirty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 typeface="+mj-lt"/>
                        <a:buAutoNum type="arabicPeriod"/>
                      </a:pPr>
                      <a:r>
                        <a:rPr lang="ru-RU" sz="1000" b="1" i="0">
                          <a:latin typeface="Times New Roman"/>
                        </a:rPr>
                        <a:t>Оформляемый документ </a:t>
                      </a:r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1" i="0">
                          <a:latin typeface="Times New Roman"/>
                        </a:rPr>
                        <a:t>Срок проведения.</a:t>
                      </a:r>
                      <a:r>
                        <a:rPr lang="ru-RU" sz="1000" b="0" i="0">
                          <a:latin typeface="Times New Roman"/>
                        </a:rPr>
                        <a:t>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596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 dirty="0">
                          <a:latin typeface="Times New Roman"/>
                        </a:rPr>
                        <a:t>        Вводный инструктаж  </a:t>
                      </a:r>
                      <a:endParaRPr lang="ru-RU" sz="1300" b="0" i="0" dirty="0"/>
                    </a:p>
                    <a:p>
                      <a:pPr algn="ctr" rtl="0" fontAlgn="base"/>
                      <a:r>
                        <a:rPr lang="ru-RU" sz="1000" b="0" i="0" dirty="0">
                          <a:latin typeface="Times New Roman"/>
                        </a:rPr>
                        <a:t>по охране         труда  </a:t>
                      </a:r>
                      <a:endParaRPr lang="ru-RU" sz="1300" b="0" i="0" dirty="0"/>
                    </a:p>
                    <a:p>
                      <a:pPr algn="ctr" rtl="0" fontAlgn="base"/>
                      <a:r>
                        <a:rPr lang="ru-RU" sz="1000" b="0" i="0" dirty="0">
                          <a:latin typeface="Times New Roman"/>
                        </a:rPr>
                        <a:t>и технике безопасности. </a:t>
                      </a:r>
                      <a:endParaRPr lang="ru-RU" sz="1300" b="0" i="0" dirty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1.журнал регистрации прохождения инструктажа.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2.классные журналы.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1.по мере необходимости. </a:t>
                      </a:r>
                      <a:endParaRPr lang="ru-RU" sz="1300" b="0" i="0"/>
                    </a:p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2.на первом уроке, занятии,  </a:t>
                      </a:r>
                      <a:endParaRPr lang="ru-RU" sz="1300" b="0" i="0"/>
                    </a:p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в начале учебного года.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596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Первичный инструктаж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по охране труда 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на рабочем месте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1.Журнал регистрации прохождения инструктажа.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2. Классные журналы.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1.По мере необходимости. </a:t>
                      </a:r>
                      <a:endParaRPr lang="ru-RU" sz="1300" b="0" i="0"/>
                    </a:p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2.Перед началом  изучения  </a:t>
                      </a:r>
                      <a:endParaRPr lang="ru-RU" sz="1300" b="0" i="0"/>
                    </a:p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нового раздела программы  </a:t>
                      </a:r>
                      <a:endParaRPr lang="ru-RU" sz="1300" b="0" i="0"/>
                    </a:p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по предметам повышенной </a:t>
                      </a:r>
                      <a:endParaRPr lang="ru-RU" sz="1300" b="0" i="0"/>
                    </a:p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 трудности.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9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Повторный инструктаж 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по охране труда 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на рабочем месте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Те же, что и на первичный инструктаж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1.Не реже одного раза в 6 мес.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596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Внеплановый инструктаж 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по охране труда 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и технике безопасности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1.журнал регистрации прохождения инструктажа.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2.Классные журналы.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1.По мере необходимости </a:t>
                      </a:r>
                      <a:endParaRPr lang="ru-RU" sz="1300" b="0" i="0"/>
                    </a:p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 (например несчастный случай </a:t>
                      </a:r>
                      <a:endParaRPr lang="ru-RU" sz="1300" b="0" i="0"/>
                    </a:p>
                    <a:p>
                      <a:pPr algn="l" rtl="0" fontAlgn="base"/>
                      <a:r>
                        <a:rPr lang="ru-RU" sz="1000" b="0" i="0">
                          <a:latin typeface="Times New Roman"/>
                        </a:rPr>
                        <a:t>на занятии, уроке и т.п.)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45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Целевой инструктаж  </a:t>
                      </a:r>
                      <a:endParaRPr lang="ru-RU" sz="1300" b="0" i="0"/>
                    </a:p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по охране труда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000" b="0" i="0">
                          <a:latin typeface="Times New Roman"/>
                        </a:rPr>
                        <a:t>Журнал регистрации инструктажа </a:t>
                      </a:r>
                      <a:endParaRPr lang="ru-RU" sz="1300" b="0" i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000" b="0" i="0" dirty="0">
                          <a:latin typeface="Times New Roman"/>
                        </a:rPr>
                        <a:t>По мере необходимости </a:t>
                      </a:r>
                      <a:endParaRPr lang="ru-RU" sz="1300" b="0" i="0" dirty="0"/>
                    </a:p>
                  </a:txBody>
                  <a:tcPr marL="68112" marR="68112" marT="34056" marB="3405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-584398"/>
            <a:ext cx="6696743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ПАМЯТКА 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учителей физической культуры по оформлению журнала согласно основным  нормативно-правовым документам по охране труда.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44" y="147368"/>
            <a:ext cx="8886452" cy="6305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657" b="5657"/>
          <a:stretch>
            <a:fillRect/>
          </a:stretch>
        </p:blipFill>
        <p:spPr>
          <a:xfrm>
            <a:off x="457200" y="457200"/>
            <a:ext cx="8362950" cy="5562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75" b="5275"/>
          <a:stretch>
            <a:fillRect/>
          </a:stretch>
        </p:blipFill>
        <p:spPr>
          <a:xfrm>
            <a:off x="457200" y="457200"/>
            <a:ext cx="8291513" cy="5562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54967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16" b="4816"/>
          <a:stretch>
            <a:fillRect/>
          </a:stretch>
        </p:blipFill>
        <p:spPr>
          <a:xfrm>
            <a:off x="468313" y="476250"/>
            <a:ext cx="8207375" cy="5562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B2E9F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335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Смертность на уроках физкультуры в России бьет рекорды.</vt:lpstr>
      <vt:lpstr> Действия учителя при возникновении несчастного случая или травмы ученика в учебное время, на территории школы, во время экскурсии.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15</cp:revision>
  <dcterms:created xsi:type="dcterms:W3CDTF">2018-10-09T19:24:18Z</dcterms:created>
  <dcterms:modified xsi:type="dcterms:W3CDTF">2018-10-09T21:43:43Z</dcterms:modified>
</cp:coreProperties>
</file>